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59" r:id="rId3"/>
    <p:sldId id="270" r:id="rId4"/>
    <p:sldId id="281" r:id="rId5"/>
    <p:sldId id="275" r:id="rId6"/>
    <p:sldId id="276" r:id="rId7"/>
    <p:sldId id="277" r:id="rId8"/>
    <p:sldId id="278" r:id="rId9"/>
    <p:sldId id="279" r:id="rId10"/>
    <p:sldId id="280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615" autoAdjust="0"/>
    <p:restoredTop sz="86441" autoAdjust="0"/>
  </p:normalViewPr>
  <p:slideViewPr>
    <p:cSldViewPr>
      <p:cViewPr varScale="1">
        <p:scale>
          <a:sx n="62" d="100"/>
          <a:sy n="62" d="100"/>
        </p:scale>
        <p:origin x="-174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5340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4B71D-9035-4D1E-B9B1-E9DBA5C9B117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EF53B61-8738-44C7-B549-350223F0B1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DE938-FC24-4019-AAE2-497DE9200413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47244-505B-4234-AD45-D913671EAA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42C13-0255-43D7-BBBB-829B12485ABF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13BF1-04DF-4E0C-BD64-0FD59D8F6B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EDADB-0642-4570-A4FB-F9E0BAC83E5E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3754D-9AA6-483E-828E-F96ACC86BC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31BD8-3C19-4DEE-9BE1-1A43D764D14C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FD654-FFCE-4602-A5CA-C6344C8887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45785-49AB-453E-A47A-2D8B733C4A7D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AD833-CFD3-49FD-9A50-817DFF0640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6CA6-14E9-4055-8B00-0F81BA063968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3D396-34DF-4AE3-9E99-7F3C3F9936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DBB8C-F23E-471F-BF65-7D9F9AF5AE7F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E1F96-C762-4154-991F-7E8E408832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143E3-5CB5-4C9C-8FC3-878F7F27CCB8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97A4E-7A99-46AB-BCCD-F676C5CA8F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Скругленный прямоугольник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8D6B0-5BF9-41C1-AC26-8BDC1FB84575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7B589-467E-4BDA-BA99-0165B27F98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666DC-D5C1-4AF9-928E-C7976D02C104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3DDCD-466A-4404-B9C9-546B0CC4DF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B38E32-AAD8-450B-A0DF-939A12F86831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958995F7-1E83-459B-AB17-F68627A58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1" r:id="rId7"/>
    <p:sldLayoutId id="2147483698" r:id="rId8"/>
    <p:sldLayoutId id="2147483699" r:id="rId9"/>
    <p:sldLayoutId id="2147483690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57563"/>
            <a:ext cx="6400800" cy="3024187"/>
          </a:xfrm>
        </p:spPr>
        <p:txBody>
          <a:bodyPr/>
          <a:lstStyle/>
          <a:p>
            <a:r>
              <a:rPr lang="ru-RU" smtClean="0"/>
              <a:t>                                                               </a:t>
            </a:r>
            <a:r>
              <a:rPr lang="ru-RU" b="1" smtClean="0">
                <a:solidFill>
                  <a:schemeClr val="tx1"/>
                </a:solidFill>
              </a:rPr>
              <a:t>У. Джеймс</a:t>
            </a:r>
          </a:p>
        </p:txBody>
      </p:sp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611188" y="476250"/>
            <a:ext cx="7772400" cy="3052763"/>
          </a:xfrm>
        </p:spPr>
        <p:txBody>
          <a:bodyPr/>
          <a:lstStyle/>
          <a:p>
            <a:r>
              <a:rPr lang="ru-RU" smtClean="0"/>
              <a:t/>
            </a:r>
            <a:br>
              <a:rPr lang="ru-RU" smtClean="0"/>
            </a:br>
            <a:r>
              <a:rPr lang="ru-RU" sz="2800" smtClean="0"/>
              <a:t>«Глубочайшим свойством человеческой природы является страстное </a:t>
            </a:r>
            <a:r>
              <a:rPr lang="ru-RU" sz="2800" b="1" i="1" smtClean="0"/>
              <a:t>стремление людей быть </a:t>
            </a:r>
            <a:r>
              <a:rPr lang="ru-RU" b="1" i="1" smtClean="0"/>
              <a:t>оцененными по достоинству</a:t>
            </a:r>
            <a:r>
              <a:rPr lang="ru-RU" smtClean="0"/>
              <a:t>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2530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mtClean="0"/>
              <a:t>Используя эти принципы, мы готовим ребёнка к объективному оцениванию.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692150"/>
            <a:ext cx="8435975" cy="122396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600" b="1" dirty="0" smtClean="0">
                <a:solidFill>
                  <a:srgbClr val="C00000"/>
                </a:solidFill>
              </a:rPr>
              <a:t>Оценивание – важный </a:t>
            </a:r>
            <a:r>
              <a:rPr lang="ru-RU" sz="3600" b="1" dirty="0">
                <a:solidFill>
                  <a:srgbClr val="C00000"/>
                </a:solidFill>
              </a:rPr>
              <a:t>стимул обучения и </a:t>
            </a:r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воспитания?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23554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r>
              <a:rPr lang="ru-RU" smtClean="0"/>
              <a:t>Объективное оценивание способствует адекватной самооценке, критическому отношению к своим успехам.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  <a:p>
            <a:r>
              <a:rPr lang="ru-RU" b="1" smtClean="0"/>
              <a:t>Как оценить?                   Кто оценивает?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- качественно                       - самооценка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- критериально                    - экспертная оценка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Вывод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457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endParaRPr lang="ru-RU" smtClean="0"/>
          </a:p>
          <a:p>
            <a:r>
              <a:rPr lang="ru-RU" smtClean="0"/>
              <a:t>Оценивание по критериям способствует возникновению </a:t>
            </a:r>
            <a:r>
              <a:rPr lang="ru-RU" b="1" smtClean="0"/>
              <a:t>обратной связи</a:t>
            </a:r>
            <a:r>
              <a:rPr lang="ru-RU" smtClean="0"/>
              <a:t>, когда ученик получает информацию об успехах.</a:t>
            </a:r>
          </a:p>
          <a:p>
            <a:r>
              <a:rPr lang="ru-RU" smtClean="0"/>
              <a:t>Ученик –субъект обучения. </a:t>
            </a:r>
            <a:r>
              <a:rPr lang="ru-RU" b="1" smtClean="0"/>
              <a:t>Снижается тревожность</a:t>
            </a:r>
            <a:r>
              <a:rPr lang="ru-RU" smtClean="0"/>
              <a:t>, учитель переходит к роли консультанта, специалиста. </a:t>
            </a:r>
          </a:p>
          <a:p>
            <a:r>
              <a:rPr lang="ru-RU" b="1" smtClean="0"/>
              <a:t>Неудовлетворительные результаты </a:t>
            </a:r>
            <a:r>
              <a:rPr lang="ru-RU" smtClean="0"/>
              <a:t>ученика – как </a:t>
            </a:r>
            <a:r>
              <a:rPr lang="ru-RU" b="1" smtClean="0"/>
              <a:t>рекомендации для улучшения </a:t>
            </a:r>
            <a:r>
              <a:rPr lang="ru-RU" smtClean="0"/>
              <a:t>собственных результатов.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ctr"/>
            <a:r>
              <a:rPr lang="ru-RU" sz="3200" b="1" smtClean="0">
                <a:solidFill>
                  <a:srgbClr val="C00000"/>
                </a:solidFill>
              </a:rPr>
              <a:t>Что значит оценивание?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Цель обучения   – установка на </a:t>
            </a:r>
            <a:r>
              <a:rPr lang="ru-RU" b="1" dirty="0" smtClean="0"/>
              <a:t>результат.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Содержание обучения –программный материал, включающий ключевые понятия.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Средства обучения- -учебный материал (текст, упражнения), визуальные опоры, дидактический материал;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Формы обучения-организация деятельности учащихся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b="1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Оценивание </a:t>
            </a:r>
            <a:r>
              <a:rPr lang="ru-RU" b="1" dirty="0"/>
              <a:t>– способ определения степени реализации учебных целей и достижения планируемых результатов обучения. Это сравнение полученных результатов с </a:t>
            </a:r>
            <a:r>
              <a:rPr lang="ru-RU" b="1" u="sng" dirty="0"/>
              <a:t>нормой  или эталоном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3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СОВРЕМЕННЫЙ УЧЕНИК ДОЛЖЕН БЫТЬ ФУНКЦИОНАЛЬНО ГРАМОТНЫМ.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5362" name="Объект 2"/>
          <p:cNvSpPr>
            <a:spLocks noGrp="1"/>
          </p:cNvSpPr>
          <p:nvPr>
            <p:ph sz="quarter" idx="1"/>
          </p:nvPr>
        </p:nvSpPr>
        <p:spPr>
          <a:xfrm>
            <a:off x="457200" y="2492375"/>
            <a:ext cx="8229600" cy="3633788"/>
          </a:xfrm>
        </p:spPr>
        <p:txBody>
          <a:bodyPr/>
          <a:lstStyle/>
          <a:p>
            <a:r>
              <a:rPr lang="ru-RU" b="1" smtClean="0"/>
              <a:t>Как оценивать грамотность такого ученика </a:t>
            </a:r>
            <a:r>
              <a:rPr lang="ru-RU" smtClean="0"/>
              <a:t>– по каким позициям, критериям?</a:t>
            </a:r>
          </a:p>
          <a:p>
            <a:r>
              <a:rPr lang="ru-RU" smtClean="0"/>
              <a:t>Федеральный государственный образовательный стандарт -  часть 1. статья 4:</a:t>
            </a:r>
          </a:p>
          <a:p>
            <a:r>
              <a:rPr lang="ru-RU" smtClean="0"/>
              <a:t>Стандарт направлен на «…</a:t>
            </a:r>
            <a:r>
              <a:rPr lang="ru-RU" b="1" smtClean="0"/>
              <a:t>формирование содержательно –критериальной основы оценки результатов освоения программы</a:t>
            </a:r>
            <a:r>
              <a:rPr lang="ru-RU" smtClean="0"/>
              <a:t>…»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Система оценивания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mtClean="0"/>
              <a:t>Под системой оценивания понимается:</a:t>
            </a:r>
          </a:p>
          <a:p>
            <a:r>
              <a:rPr lang="ru-RU" smtClean="0"/>
              <a:t>-шкала, которая используется для выставления отметок;</a:t>
            </a:r>
          </a:p>
          <a:p>
            <a:r>
              <a:rPr lang="ru-RU" smtClean="0"/>
              <a:t>-периодичность выставления отметок;</a:t>
            </a:r>
          </a:p>
          <a:p>
            <a:r>
              <a:rPr lang="ru-RU" smtClean="0"/>
              <a:t>Механизм связи между всеми субъектами образовательного процесса;</a:t>
            </a:r>
          </a:p>
          <a:p>
            <a:r>
              <a:rPr lang="ru-RU" smtClean="0"/>
              <a:t>Механизм самостоятельного определения учащимися того, насколько успешно они обучаются.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Ответ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7410" name="Объект 2"/>
          <p:cNvSpPr>
            <a:spLocks noGrp="1"/>
          </p:cNvSpPr>
          <p:nvPr>
            <p:ph sz="quarter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r>
              <a:rPr lang="ru-RU" smtClean="0"/>
              <a:t>Новый подход к системе оценивания предполагает переход на </a:t>
            </a:r>
            <a:r>
              <a:rPr lang="ru-RU" b="1" smtClean="0"/>
              <a:t>критериальную, содержательную оценку.</a:t>
            </a:r>
          </a:p>
          <a:p>
            <a:r>
              <a:rPr lang="ru-RU" smtClean="0"/>
              <a:t>Оценку индивидуального прогресса учащихся, разделение по содержанию</a:t>
            </a:r>
            <a:r>
              <a:rPr lang="ru-RU" b="1" smtClean="0"/>
              <a:t>, по способам проведения текущего и итогового контроля.</a:t>
            </a:r>
          </a:p>
          <a:p>
            <a:r>
              <a:rPr lang="ru-RU" b="1" smtClean="0"/>
              <a:t>С учетом личной динамики развития </a:t>
            </a:r>
            <a:r>
              <a:rPr lang="ru-RU" smtClean="0"/>
              <a:t>и желанием учиться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>
                <a:solidFill>
                  <a:srgbClr val="C00000"/>
                </a:solidFill>
              </a:rPr>
              <a:t>Виды оценивания: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sz="quarter" idx="1"/>
          </p:nvPr>
        </p:nvSpPr>
        <p:spPr>
          <a:xfrm>
            <a:off x="539750" y="1341438"/>
            <a:ext cx="8229600" cy="45259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800" b="1" i="1" smtClean="0"/>
              <a:t>Текущее(формативное)</a:t>
            </a:r>
            <a:r>
              <a:rPr lang="ru-RU" sz="2800" smtClean="0"/>
              <a:t> </a:t>
            </a:r>
          </a:p>
          <a:p>
            <a:r>
              <a:rPr lang="ru-RU" sz="2400" smtClean="0"/>
              <a:t>Оценивание для обучения (оперативную связь учитель –ученик в процессе обучения). </a:t>
            </a:r>
          </a:p>
          <a:p>
            <a:r>
              <a:rPr lang="ru-RU" sz="2400" smtClean="0"/>
              <a:t>Смысл текущего оценивания не в отказе от отметки, а в том, что оно позволяет ученику планировать свою учебную деятельность, оценивать результат своего труда.</a:t>
            </a:r>
          </a:p>
          <a:p>
            <a:r>
              <a:rPr lang="ru-RU" sz="2400" smtClean="0"/>
              <a:t>-словесная оценка		-анализ</a:t>
            </a:r>
          </a:p>
          <a:p>
            <a:r>
              <a:rPr lang="ru-RU" sz="2400" smtClean="0"/>
              <a:t>Письменная оценка		-сравнение</a:t>
            </a:r>
          </a:p>
          <a:p>
            <a:r>
              <a:rPr lang="ru-RU" sz="2400" smtClean="0"/>
              <a:t>Знак внимания			-отметка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507412" cy="1143000"/>
          </a:xfrm>
        </p:spPr>
        <p:txBody>
          <a:bodyPr/>
          <a:lstStyle/>
          <a:p>
            <a:r>
              <a:rPr lang="ru-RU" sz="3200" b="1" i="1" smtClean="0">
                <a:solidFill>
                  <a:schemeClr val="tx1"/>
                </a:solidFill>
              </a:rPr>
              <a:t>Итоговое (констатирующее)оценивание- </a:t>
            </a:r>
          </a:p>
        </p:txBody>
      </p:sp>
      <p:sp>
        <p:nvSpPr>
          <p:cNvPr id="19458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mtClean="0"/>
              <a:t>Констатирование уровня освоенности программного материала. </a:t>
            </a:r>
          </a:p>
          <a:p>
            <a:r>
              <a:rPr lang="ru-RU" smtClean="0"/>
              <a:t>Основано на нормативных документах 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(рабочие программы, Положения …).</a:t>
            </a:r>
          </a:p>
          <a:p>
            <a:r>
              <a:rPr lang="ru-RU" smtClean="0"/>
              <a:t>Направлено на подведение итогов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>
                <a:solidFill>
                  <a:srgbClr val="C00000"/>
                </a:solidFill>
              </a:rPr>
              <a:t>Принципы оценивания</a:t>
            </a:r>
          </a:p>
        </p:txBody>
      </p:sp>
      <p:sp>
        <p:nvSpPr>
          <p:cNvPr id="20482" name="Содержимое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smtClean="0"/>
              <a:t>Выбрать 5 главных принципов оценивания.</a:t>
            </a:r>
          </a:p>
          <a:p>
            <a:pPr>
              <a:buFontTx/>
              <a:buChar char="-"/>
            </a:pPr>
            <a:r>
              <a:rPr lang="ru-RU" smtClean="0"/>
              <a:t>Ранжировать.</a:t>
            </a:r>
          </a:p>
          <a:p>
            <a:pPr>
              <a:buFontTx/>
              <a:buChar char="-"/>
            </a:pPr>
            <a:r>
              <a:rPr lang="ru-RU" smtClean="0"/>
              <a:t>(работа в группах)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Принципы оценивания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Оцениваться должен не только результат, но и процесс обучения.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Процесс оценивания должен строиться на основе понятных детям критериев и дескрипторов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Обратная связь должна быть своевременной,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содержательной: не просто «хорошо выполнил работу», а «какие плюсы и минусы в этой работе и что ещё необходимо сделать»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Оценка должна сравнивать сегодняшние успехи ребёнка с его вчерашними неуспехами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Доверить оценку детям!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Самооценка, </a:t>
            </a:r>
            <a:r>
              <a:rPr lang="ru-RU" dirty="0" err="1" smtClean="0"/>
              <a:t>взаимооценка</a:t>
            </a:r>
            <a:r>
              <a:rPr lang="ru-RU" dirty="0" smtClean="0"/>
              <a:t>, индивидуальная оценка, должны стать неотъемлемой частью учебной деятельности каждого школьника.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21507" name="Прямоугольник 5"/>
          <p:cNvSpPr>
            <a:spLocks noChangeArrowheads="1"/>
          </p:cNvSpPr>
          <p:nvPr/>
        </p:nvSpPr>
        <p:spPr bwMode="auto">
          <a:xfrm>
            <a:off x="4368800" y="3244850"/>
            <a:ext cx="406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mbria" pitchFamily="18" charset="0"/>
              </a:rPr>
              <a:t>со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459</TotalTime>
  <Words>376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Cambria</vt:lpstr>
      <vt:lpstr>Arial</vt:lpstr>
      <vt:lpstr>Calibri</vt:lpstr>
      <vt:lpstr>Wingdings 2</vt:lpstr>
      <vt:lpstr>Perpetua</vt:lpstr>
      <vt:lpstr>Справедливость</vt:lpstr>
      <vt:lpstr>Справедливость</vt:lpstr>
      <vt:lpstr>Справедливость</vt:lpstr>
      <vt:lpstr>Справедливость</vt:lpstr>
      <vt:lpstr>Справедливость</vt:lpstr>
      <vt:lpstr> «Глубочайшим свойством человеческой природы является страстное стремление людей быть оцененными по достоинству»</vt:lpstr>
      <vt:lpstr>Что значит оценивание?</vt:lpstr>
      <vt:lpstr>СОВРЕМЕННЫЙ УЧЕНИК ДОЛЖЕН БЫТЬ ФУНКЦИОНАЛЬНО ГРАМОТНЫМ. </vt:lpstr>
      <vt:lpstr>Система оценивания</vt:lpstr>
      <vt:lpstr>Ответ</vt:lpstr>
      <vt:lpstr>Виды оценивания:</vt:lpstr>
      <vt:lpstr>Итоговое (констатирующее)оценивание- </vt:lpstr>
      <vt:lpstr>Принципы оценивания</vt:lpstr>
      <vt:lpstr>Принципы оценивания</vt:lpstr>
      <vt:lpstr>Слайд 10</vt:lpstr>
      <vt:lpstr>              Оценивание – важный стимул обучения и  воспитания? </vt:lpstr>
      <vt:lpstr>Вывод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качества результатов обучения</dc:title>
  <dc:creator>213kab</dc:creator>
  <cp:lastModifiedBy>наш</cp:lastModifiedBy>
  <cp:revision>50</cp:revision>
  <dcterms:created xsi:type="dcterms:W3CDTF">2018-02-24T07:27:41Z</dcterms:created>
  <dcterms:modified xsi:type="dcterms:W3CDTF">2018-11-17T17:26:12Z</dcterms:modified>
</cp:coreProperties>
</file>